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3" r:id="rId5"/>
    <p:sldId id="264" r:id="rId6"/>
    <p:sldId id="258" r:id="rId7"/>
    <p:sldId id="257" r:id="rId8"/>
    <p:sldId id="262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853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552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187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572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118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0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37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025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141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127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038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9C879-6A56-476D-947C-1FE5F2143C1D}" type="datetimeFigureOut">
              <a:rPr lang="hr-HR" smtClean="0"/>
              <a:t>1.10.2013.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B2F0B-6A49-4F34-B0BA-F39B29B4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939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leoss.si/util/bin.php?id=2008061012435965&amp;sSize=mid" TargetMode="External"/><Relationship Id="rId3" Type="http://schemas.openxmlformats.org/officeDocument/2006/relationships/image" Target="../media/image8.emf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7772400" cy="936104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pacijenata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128792" cy="1273696"/>
          </a:xfrm>
        </p:spPr>
        <p:txBody>
          <a:bodyPr>
            <a:normAutofit fontScale="92500"/>
          </a:bodyPr>
          <a:lstStyle/>
          <a:p>
            <a:pPr algn="l"/>
            <a:r>
              <a:rPr lang="hr-HR" smtClean="0"/>
              <a:t>Projekt </a:t>
            </a:r>
            <a:r>
              <a:rPr lang="hr-HR" dirty="0"/>
              <a:t>obilježavanja osiguranih osoba narukvicama s </a:t>
            </a:r>
            <a:r>
              <a:rPr lang="hr-HR" dirty="0" smtClean="0"/>
              <a:t>jedinstvenim identifikatorom</a:t>
            </a:r>
            <a:endParaRPr lang="hr-HR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809EC2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827584" y="647120"/>
            <a:ext cx="3952381" cy="1701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096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pacijenata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Obilježavanje osiguranih osoba narukvicama s jedinstvenim identifikatorom omogućuje </a:t>
            </a:r>
            <a:r>
              <a:rPr lang="hr-HR" dirty="0" err="1" smtClean="0">
                <a:solidFill>
                  <a:schemeClr val="bg1">
                    <a:lumMod val="50000"/>
                  </a:schemeClr>
                </a:solidFill>
              </a:rPr>
              <a:t>sljedivost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acijenata</a:t>
            </a:r>
          </a:p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l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ijekova</a:t>
            </a:r>
          </a:p>
          <a:p>
            <a:r>
              <a:rPr lang="hr-HR" dirty="0" err="1" smtClean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hr-HR" dirty="0" err="1" smtClean="0">
                <a:solidFill>
                  <a:schemeClr val="bg1">
                    <a:lumMod val="50000"/>
                  </a:schemeClr>
                </a:solidFill>
              </a:rPr>
              <a:t>gradbenih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 i potrošnih medicinskih materijala</a:t>
            </a:r>
            <a:endParaRPr lang="hr-HR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zoraka</a:t>
            </a:r>
          </a:p>
          <a:p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rocesa rada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 descr="HZZO_novi_logo_bo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6938"/>
            <a:ext cx="792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pacijenata</a:t>
            </a:r>
            <a:br>
              <a:rPr lang="hr-HR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hr-HR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92488"/>
          </a:xfrm>
        </p:spPr>
        <p:txBody>
          <a:bodyPr>
            <a:normAutofit lnSpcReduction="10000"/>
          </a:bodyPr>
          <a:lstStyle/>
          <a:p>
            <a:pPr marL="16290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Pridonosi:</a:t>
            </a: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ubrzanju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procesa rada</a:t>
            </a: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većoj sigurnosti pacijenata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sprječavanju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grešaka</a:t>
            </a: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povećanju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produktivnosti</a:t>
            </a: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podizanju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kvalitete usluga</a:t>
            </a: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lakšem ispunjavanju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akreditacijskih kriterija</a:t>
            </a:r>
          </a:p>
          <a:p>
            <a:pPr indent="-1800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smanjenju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troškova 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 descr="HZZO_novi_logo_bo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6938"/>
            <a:ext cx="792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06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pacijenata</a:t>
            </a:r>
            <a:br>
              <a:rPr lang="hr-HR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hr-HR" sz="3200" dirty="0" smtClean="0">
                <a:solidFill>
                  <a:schemeClr val="bg1">
                    <a:lumMod val="50000"/>
                  </a:schemeClr>
                </a:solidFill>
              </a:rPr>
              <a:t>Potrebna oprema</a:t>
            </a:r>
            <a:endParaRPr lang="hr-HR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Primjer 1. </a:t>
            </a:r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- bez značajnijih dodatnih troškova</a:t>
            </a:r>
          </a:p>
          <a:p>
            <a:r>
              <a:rPr lang="hr-HR" sz="3000" dirty="0" smtClean="0">
                <a:solidFill>
                  <a:schemeClr val="bg1">
                    <a:lumMod val="50000"/>
                  </a:schemeClr>
                </a:solidFill>
              </a:rPr>
              <a:t>Standardni laserski pisač </a:t>
            </a:r>
          </a:p>
          <a:p>
            <a:r>
              <a:rPr lang="hr-HR" sz="3000" dirty="0" err="1" smtClean="0">
                <a:solidFill>
                  <a:schemeClr val="bg1">
                    <a:lumMod val="50000"/>
                  </a:schemeClr>
                </a:solidFill>
              </a:rPr>
              <a:t>Hipoalergene</a:t>
            </a:r>
            <a:r>
              <a:rPr lang="hr-HR" sz="3000" dirty="0" smtClean="0">
                <a:solidFill>
                  <a:schemeClr val="bg1">
                    <a:lumMod val="50000"/>
                  </a:schemeClr>
                </a:solidFill>
              </a:rPr>
              <a:t> narukvice/naljepnice - </a:t>
            </a:r>
            <a:r>
              <a:rPr lang="hr-HR" sz="3000" dirty="0">
                <a:solidFill>
                  <a:schemeClr val="bg1">
                    <a:lumMod val="50000"/>
                  </a:schemeClr>
                </a:solidFill>
              </a:rPr>
              <a:t>mogućnost </a:t>
            </a:r>
            <a:r>
              <a:rPr lang="hr-HR" sz="3000" dirty="0" smtClean="0">
                <a:solidFill>
                  <a:schemeClr val="bg1">
                    <a:lumMod val="50000"/>
                  </a:schemeClr>
                </a:solidFill>
              </a:rPr>
              <a:t>ispisa  na standardnom A4 laserskom pisaču – dostupne u više veličina</a:t>
            </a:r>
          </a:p>
          <a:p>
            <a:r>
              <a:rPr lang="hr-HR" sz="3000" dirty="0" smtClean="0">
                <a:solidFill>
                  <a:schemeClr val="bg1">
                    <a:lumMod val="50000"/>
                  </a:schemeClr>
                </a:solidFill>
              </a:rPr>
              <a:t>Čitač</a:t>
            </a:r>
          </a:p>
          <a:p>
            <a:endParaRPr lang="hr-HR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 descr="HZZO_novi_logo_bo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6938"/>
            <a:ext cx="792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2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10146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pacijenata</a:t>
            </a:r>
            <a:br>
              <a:rPr lang="hr-HR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00808"/>
            <a:ext cx="4824536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16002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653136"/>
            <a:ext cx="2383743" cy="1810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366" y="6093296"/>
            <a:ext cx="792163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00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pacijenata</a:t>
            </a:r>
            <a:br>
              <a:rPr lang="hr-HR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hr-HR" sz="3000" dirty="0" smtClean="0">
                <a:solidFill>
                  <a:schemeClr val="bg1">
                    <a:lumMod val="50000"/>
                  </a:schemeClr>
                </a:solidFill>
              </a:rPr>
              <a:t>Potrebna oprema</a:t>
            </a:r>
            <a:endParaRPr lang="hr-HR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13587" y="1772816"/>
            <a:ext cx="8229600" cy="43241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sz="3500" dirty="0" smtClean="0">
                <a:solidFill>
                  <a:schemeClr val="bg1">
                    <a:lumMod val="50000"/>
                  </a:schemeClr>
                </a:solidFill>
              </a:rPr>
              <a:t>Primjer 2.</a:t>
            </a:r>
            <a:endParaRPr lang="hr-HR" sz="35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Pisač – </a:t>
            </a:r>
            <a:r>
              <a:rPr lang="hr-HR" dirty="0" err="1" smtClean="0">
                <a:solidFill>
                  <a:schemeClr val="bg1">
                    <a:lumMod val="50000"/>
                  </a:schemeClr>
                </a:solidFill>
              </a:rPr>
              <a:t>cca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. 5.000,00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kn</a:t>
            </a:r>
            <a:endParaRPr lang="hr-HR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Jednokratna narukvica </a:t>
            </a:r>
            <a:r>
              <a:rPr lang="hr-HR" dirty="0" err="1" smtClean="0">
                <a:solidFill>
                  <a:schemeClr val="bg1">
                    <a:lumMod val="50000"/>
                  </a:schemeClr>
                </a:solidFill>
              </a:rPr>
              <a:t>cca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. 1,52 kn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 S nemogućnosti skidanja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hr-HR" altLang="sr-Latn-RS" dirty="0" err="1" smtClean="0">
                <a:solidFill>
                  <a:schemeClr val="bg1">
                    <a:lumMod val="50000"/>
                  </a:schemeClr>
                </a:solidFill>
              </a:rPr>
              <a:t>Hipoalergene</a:t>
            </a:r>
            <a:endParaRPr lang="hr-HR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457200"/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Čitač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 1D – laserska crta</a:t>
            </a:r>
          </a:p>
          <a:p>
            <a:pPr lvl="2"/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dodatni trošak licence laserske tehnologije – </a:t>
            </a:r>
            <a:r>
              <a:rPr lang="hr-HR" altLang="sr-Latn-RS" dirty="0" err="1" smtClean="0">
                <a:solidFill>
                  <a:schemeClr val="bg1">
                    <a:lumMod val="50000"/>
                  </a:schemeClr>
                </a:solidFill>
              </a:rPr>
              <a:t>cca</a:t>
            </a:r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. 1.200,00 kn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 2D – tehnologija kamere</a:t>
            </a:r>
          </a:p>
          <a:p>
            <a:pPr lvl="2"/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posebno industrijsko/medicinsko kućište – </a:t>
            </a:r>
            <a:r>
              <a:rPr lang="hr-HR" altLang="sr-Latn-RS" dirty="0" err="1" smtClean="0">
                <a:solidFill>
                  <a:schemeClr val="bg1">
                    <a:lumMod val="50000"/>
                  </a:schemeClr>
                </a:solidFill>
              </a:rPr>
              <a:t>cca</a:t>
            </a:r>
            <a:r>
              <a:rPr lang="hr-HR" altLang="sr-Latn-RS" dirty="0" smtClean="0">
                <a:solidFill>
                  <a:schemeClr val="bg1">
                    <a:lumMod val="50000"/>
                  </a:schemeClr>
                </a:solidFill>
              </a:rPr>
              <a:t>. 2.700,00 kn</a:t>
            </a:r>
          </a:p>
          <a:p>
            <a:pPr lvl="2"/>
            <a:endParaRPr lang="hr-HR" altLang="sr-Latn-RS" dirty="0" smtClean="0"/>
          </a:p>
          <a:p>
            <a:pPr marL="0" indent="0">
              <a:buNone/>
            </a:pPr>
            <a:endParaRPr lang="hr-HR" dirty="0" smtClean="0"/>
          </a:p>
          <a:p>
            <a:pPr lvl="1"/>
            <a:endParaRPr lang="hr-HR" altLang="sr-Latn-R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hr-HR" altLang="sr-Latn-RS" dirty="0" smtClean="0"/>
          </a:p>
          <a:p>
            <a:pPr marL="457200" lvl="1" indent="0">
              <a:buNone/>
            </a:pPr>
            <a:endParaRPr lang="hr-HR" altLang="sr-Latn-RS" dirty="0"/>
          </a:p>
          <a:p>
            <a:pPr marL="457200" lvl="1" indent="0">
              <a:buNone/>
            </a:pPr>
            <a:endParaRPr lang="hr-HR" altLang="sr-Latn-RS" dirty="0" smtClean="0"/>
          </a:p>
        </p:txBody>
      </p:sp>
      <p:pic>
        <p:nvPicPr>
          <p:cNvPr id="4" name="Picture 2" descr="HZZO_novi_logo_bo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6938"/>
            <a:ext cx="792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345040"/>
            <a:ext cx="1047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06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pacijenata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 descr="HZZO_novi_logo_bo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6938"/>
            <a:ext cx="792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852936"/>
            <a:ext cx="2186355" cy="25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5" y="2905125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05275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365104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2384425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http://leoss.si/util/xbin.php,qid=2008061012435965,asSize=min.pagespeed.ic.UeGMdjNZQk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14154"/>
            <a:ext cx="1237183" cy="94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Identifikacija pacijenata</a:t>
            </a: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70000" lnSpcReduction="20000"/>
          </a:bodyPr>
          <a:lstStyle/>
          <a:p>
            <a:pPr marL="162900" indent="0">
              <a:buNone/>
            </a:pPr>
            <a:r>
              <a:rPr lang="hr-HR" sz="4000" dirty="0" smtClean="0">
                <a:solidFill>
                  <a:schemeClr val="bg1">
                    <a:lumMod val="50000"/>
                  </a:schemeClr>
                </a:solidFill>
              </a:rPr>
              <a:t>Faze projekta:</a:t>
            </a:r>
          </a:p>
          <a:p>
            <a:pPr marL="620100" indent="-4572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FAZA 1:</a:t>
            </a:r>
          </a:p>
          <a:p>
            <a:pPr marL="1020150" lvl="1" indent="-4572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Pilot projekt u 2013. godini obilježavanja osiguranih osoba narukvicama s jedinstvenim indikatorom s ciljem identifikacije na jednom odjelu s 20 kreveta</a:t>
            </a:r>
          </a:p>
          <a:p>
            <a:pPr marL="620100" indent="-4572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FAZA 2:</a:t>
            </a:r>
          </a:p>
          <a:p>
            <a:pPr marL="1020150" lvl="1" indent="-4572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Tijekom 2014. godine,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obilježavanje </a:t>
            </a:r>
            <a:r>
              <a:rPr lang="hr-HR" dirty="0">
                <a:solidFill>
                  <a:schemeClr val="bg1">
                    <a:lumMod val="50000"/>
                  </a:schemeClr>
                </a:solidFill>
              </a:rPr>
              <a:t>osiguranih osoba narukvicama s jedinstvenim indikatorom s ciljem identifikacije u čitavoj bolnici </a:t>
            </a:r>
          </a:p>
          <a:p>
            <a:pPr marL="620100" indent="-4572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FAZA3:</a:t>
            </a:r>
          </a:p>
          <a:p>
            <a:pPr marL="1020150" lvl="1" indent="-457200"/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Tijekom 2015. godine, praćenje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potrošnje lijekova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hr-HR" dirty="0" err="1" smtClean="0">
                <a:solidFill>
                  <a:schemeClr val="bg1">
                    <a:lumMod val="50000"/>
                  </a:schemeClr>
                </a:solidFill>
              </a:rPr>
              <a:t>ugradbenih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 i potrošnih medicinskih materijala,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uzoraka i sl. prema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jedinstvenom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identifikatoru osigurane osobe, potpuna integracija u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informacijske </a:t>
            </a:r>
            <a:r>
              <a:rPr lang="hr-HR" dirty="0" smtClean="0">
                <a:solidFill>
                  <a:schemeClr val="bg1">
                    <a:lumMod val="50000"/>
                  </a:schemeClr>
                </a:solidFill>
              </a:rPr>
              <a:t>sustave bolnice i sve procese rada</a:t>
            </a:r>
          </a:p>
          <a:p>
            <a:pPr marL="162900" indent="0">
              <a:buNone/>
            </a:pPr>
            <a:endParaRPr lang="hr-H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 descr="HZZO_novi_logo_bo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6938"/>
            <a:ext cx="792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3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228</Words>
  <Application>Microsoft Office PowerPoint</Application>
  <PresentationFormat>Prikaz na zaslonu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Tema sustava Office</vt:lpstr>
      <vt:lpstr>Identifikacija pacijenata</vt:lpstr>
      <vt:lpstr>Identifikacija pacijenata</vt:lpstr>
      <vt:lpstr>Identifikacija pacijenata </vt:lpstr>
      <vt:lpstr>Identifikacija pacijenata Potrebna oprema</vt:lpstr>
      <vt:lpstr>Identifikacija pacijenata </vt:lpstr>
      <vt:lpstr>Identifikacija pacijenata Potrebna oprema</vt:lpstr>
      <vt:lpstr>Identifikacija pacijenata</vt:lpstr>
      <vt:lpstr>Identifikacija pacijenata</vt:lpstr>
    </vt:vector>
  </TitlesOfParts>
  <Company>HZZO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Identifikacija pacijenata</dc:title>
  <dc:creator>Cimera Dijana</dc:creator>
  <cp:lastModifiedBy>Cimera Dijana</cp:lastModifiedBy>
  <cp:revision>22</cp:revision>
  <dcterms:created xsi:type="dcterms:W3CDTF">2013-09-29T18:40:23Z</dcterms:created>
  <dcterms:modified xsi:type="dcterms:W3CDTF">2013-10-01T19:50:49Z</dcterms:modified>
</cp:coreProperties>
</file>